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ommentAuthors.xml" ContentType="application/vnd.openxmlformats-officedocument.presentationml.commentAuthor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6.xml" ContentType="application/vnd.openxmlformats-officedocument.presentationml.comments+xml"/>
  <Override PartName="/ppt/media/image81.png" ContentType="image/png"/>
  <Override PartName="/ppt/media/image80.png" ContentType="image/png"/>
  <Override PartName="/ppt/media/image79.png" ContentType="image/png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0080625" cy="5670550"/>
  <p:notesSz cx="7559675" cy="10691812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commentAuthors" Target="commentAuthors.xml"/>
</Relationships>
</file>

<file path=ppt/comments/comment16.xml><?xml version="1.0" encoding="utf-8"?>
<p:cmLst xmlns:p="http://schemas.openxmlformats.org/presentationml/2006/main">
  <p:cm authorId="0" dt="2021-10-09T19:12:37.000000000" idx="1">
    <p:pos x="0" y="0"/>
    <p:text>TC tracks the temporal change in the signal and extract timing of spikes represents these changes (EBC)
TC produces bipolar spike sequence
The spike events in temporal contrast are determined by a user-defined contrast
threshold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move the 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66C2F6C-6B8D-484E-AAD1-2BE4F8D50F95}" type="slidenum">
              <a:rPr b="0" lang="en-AU" sz="1400" spc="-1" strike="noStrike">
                <a:latin typeface="Times New Roman"/>
              </a:rPr>
              <a:t>1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2240" cy="400608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2240" cy="400608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2240" cy="400608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</p:spPr>
        <p:txBody>
          <a:bodyPr lIns="0" rIns="0" tIns="0" bIns="0"/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2" descr=""/>
          <p:cNvPicPr/>
          <p:nvPr/>
        </p:nvPicPr>
        <p:blipFill>
          <a:blip r:embed="rId2"/>
          <a:stretch/>
        </p:blipFill>
        <p:spPr>
          <a:xfrm>
            <a:off x="8564760" y="321480"/>
            <a:ext cx="991440" cy="421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<Relationship Id="rId6" Type="http://schemas.openxmlformats.org/officeDocument/2006/relationships/comments" Target="../comments/commen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31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92640" y="535680"/>
            <a:ext cx="9242280" cy="371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A Survey of Encoding Techniques for Signal Processing in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Spiking Neural Networks</a:t>
            </a:r>
            <a:br/>
            <a:endParaRPr b="0" lang="en-AU" sz="5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047840" y="3531240"/>
            <a:ext cx="5898600" cy="17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1548000" y="3955320"/>
            <a:ext cx="6838920" cy="28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Shavika Rastogi | Sami Arja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Weekly Journal Club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10/11/2021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ffffff"/>
                </a:solidFill>
                <a:latin typeface="Abyssinica SIL"/>
                <a:ea typeface="DejaVu Sans"/>
              </a:rPr>
              <a:t>​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ffffff"/>
                </a:solidFill>
                <a:latin typeface="Abyssinica SIL"/>
                <a:ea typeface="DejaVu Sans"/>
              </a:rPr>
              <a:t>​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22608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Phase Coding 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672120" y="1260000"/>
            <a:ext cx="839808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Encodes information in the relative time difference between spikes and a reference oscillation.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neurons in cat’s visual cortex.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07" name="Picture 4" descr=""/>
          <p:cNvPicPr/>
          <p:nvPr/>
        </p:nvPicPr>
        <p:blipFill>
          <a:blip r:embed="rId1"/>
          <a:stretch/>
        </p:blipFill>
        <p:spPr>
          <a:xfrm>
            <a:off x="2952000" y="2592000"/>
            <a:ext cx="4016520" cy="2626200"/>
          </a:xfrm>
          <a:prstGeom prst="rect">
            <a:avLst/>
          </a:prstGeom>
          <a:ln>
            <a:noFill/>
          </a:ln>
        </p:spPr>
      </p:pic>
      <p:pic>
        <p:nvPicPr>
          <p:cNvPr id="208" name="Picture 168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209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864360" y="774360"/>
            <a:ext cx="1418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Picture 2" descr=""/>
          <p:cNvPicPr/>
          <p:nvPr/>
        </p:nvPicPr>
        <p:blipFill>
          <a:blip r:embed="rId1"/>
          <a:stretch/>
        </p:blipFill>
        <p:spPr>
          <a:xfrm>
            <a:off x="392040" y="320760"/>
            <a:ext cx="9295560" cy="510480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2449440" y="3978360"/>
            <a:ext cx="1599480" cy="157248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999520" y="484920"/>
            <a:ext cx="4078080" cy="82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Burst 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56000" y="1476000"/>
            <a:ext cx="764208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Sends the burst of spikes at a time.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Thalamocortical neurons *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2678040" y="2378160"/>
            <a:ext cx="4750560" cy="2645280"/>
          </a:xfrm>
          <a:prstGeom prst="rect">
            <a:avLst/>
          </a:prstGeom>
          <a:ln>
            <a:noFill/>
          </a:ln>
        </p:spPr>
      </p:pic>
      <p:pic>
        <p:nvPicPr>
          <p:cNvPr id="217" name="Picture 174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218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396360" y="774360"/>
            <a:ext cx="1418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4"/>
          <p:cNvSpPr/>
          <p:nvPr/>
        </p:nvSpPr>
        <p:spPr>
          <a:xfrm>
            <a:off x="696960" y="5273640"/>
            <a:ext cx="891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Zeldenrust et al. (2018), “Spike and burst coding in thalamocortical relay cells”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2512080" y="145440"/>
            <a:ext cx="4885560" cy="82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MNIST Example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22" name="Picture 3" descr=""/>
          <p:cNvPicPr/>
          <p:nvPr/>
        </p:nvPicPr>
        <p:blipFill>
          <a:blip r:embed="rId1"/>
          <a:stretch/>
        </p:blipFill>
        <p:spPr>
          <a:xfrm>
            <a:off x="1224000" y="963000"/>
            <a:ext cx="7526160" cy="2131560"/>
          </a:xfrm>
          <a:prstGeom prst="rect">
            <a:avLst/>
          </a:prstGeom>
          <a:ln>
            <a:noFill/>
          </a:ln>
        </p:spPr>
      </p:pic>
      <p:pic>
        <p:nvPicPr>
          <p:cNvPr id="223" name="Picture 4" descr=""/>
          <p:cNvPicPr/>
          <p:nvPr/>
        </p:nvPicPr>
        <p:blipFill>
          <a:blip r:embed="rId2"/>
          <a:stretch/>
        </p:blipFill>
        <p:spPr>
          <a:xfrm>
            <a:off x="1096560" y="3231000"/>
            <a:ext cx="7902000" cy="211752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68360" y="5349960"/>
            <a:ext cx="960984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Guo et al. (2021) “Neural Coding in Spiking Neural Networks : A Comparative Study for Robust Neuromorphic Systems” </a:t>
            </a:r>
            <a:endParaRPr b="0" lang="en-AU" sz="1400" spc="-1" strike="noStrike">
              <a:latin typeface="Arial"/>
            </a:endParaRPr>
          </a:p>
        </p:txBody>
      </p:sp>
      <p:pic>
        <p:nvPicPr>
          <p:cNvPr id="225" name="Picture 181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62680" y="-684000"/>
            <a:ext cx="7499160" cy="16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ts val="6500"/>
              </a:lnSpc>
            </a:pPr>
            <a:br/>
            <a:r>
              <a:rPr b="1" lang="en-AU" sz="2000" spc="-1" strike="noStrike">
                <a:solidFill>
                  <a:srgbClr val="fe7073"/>
                </a:solidFill>
                <a:latin typeface="Arial Black"/>
                <a:ea typeface="DejaVu Sans"/>
              </a:rPr>
              <a:t>Different Criteria to select a Spike Encoding method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35880" y="1495800"/>
            <a:ext cx="9741960" cy="44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 Plausibility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Training Latency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Inference Latency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Robustness to noise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Ease of implementation on hardware (Area Occupied).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Power Consumption on hardware.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</p:txBody>
      </p:sp>
      <p:pic>
        <p:nvPicPr>
          <p:cNvPr id="228" name="Picture 184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00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4040" cy="527544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504000" y="-61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432000" y="2124000"/>
            <a:ext cx="2588040" cy="165204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189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TBR Encoding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35" name="Picture 105" descr=""/>
          <p:cNvPicPr/>
          <p:nvPr/>
        </p:nvPicPr>
        <p:blipFill>
          <a:blip r:embed="rId1"/>
          <a:stretch/>
        </p:blipFill>
        <p:spPr>
          <a:xfrm>
            <a:off x="5545440" y="1294920"/>
            <a:ext cx="4169880" cy="36684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40400" y="689760"/>
            <a:ext cx="5254920" cy="46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3"/>
          <p:cNvSpPr/>
          <p:nvPr/>
        </p:nvSpPr>
        <p:spPr>
          <a:xfrm flipH="1" flipV="1">
            <a:off x="8280000" y="3168000"/>
            <a:ext cx="360000" cy="3502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7848000" y="3518280"/>
            <a:ext cx="165132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To calculate</a:t>
            </a:r>
            <a:endParaRPr b="0" lang="en-AU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the threshold, the whole sample length is taken into account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7848000" y="2088000"/>
            <a:ext cx="17953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Determined 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by</a:t>
            </a: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 the signal</a:t>
            </a:r>
            <a:endParaRPr b="0" lang="en-AU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characteristics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40" name="Line 6"/>
          <p:cNvSpPr/>
          <p:nvPr/>
        </p:nvSpPr>
        <p:spPr>
          <a:xfrm flipH="1" flipV="1">
            <a:off x="7704000" y="1728000"/>
            <a:ext cx="792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7"/>
          <p:cNvSpPr/>
          <p:nvPr/>
        </p:nvSpPr>
        <p:spPr>
          <a:xfrm>
            <a:off x="6264000" y="4968000"/>
            <a:ext cx="3091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42" name="Picture 112" descr=""/>
          <p:cNvPicPr/>
          <p:nvPr/>
        </p:nvPicPr>
        <p:blipFill>
          <a:blip r:embed="rId2"/>
          <a:stretch/>
        </p:blipFill>
        <p:spPr>
          <a:xfrm>
            <a:off x="1944000" y="1080000"/>
            <a:ext cx="2499840" cy="4560120"/>
          </a:xfrm>
          <a:prstGeom prst="rect">
            <a:avLst/>
          </a:prstGeom>
          <a:ln>
            <a:noFill/>
          </a:ln>
        </p:spPr>
      </p:pic>
      <p:sp>
        <p:nvSpPr>
          <p:cNvPr id="243" name="Line 8"/>
          <p:cNvSpPr/>
          <p:nvPr/>
        </p:nvSpPr>
        <p:spPr>
          <a:xfrm>
            <a:off x="1296000" y="1171080"/>
            <a:ext cx="1512000" cy="41292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9"/>
          <p:cNvSpPr/>
          <p:nvPr/>
        </p:nvSpPr>
        <p:spPr>
          <a:xfrm>
            <a:off x="1440000" y="3240000"/>
            <a:ext cx="1656000" cy="57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0"/>
          <p:cNvSpPr/>
          <p:nvPr/>
        </p:nvSpPr>
        <p:spPr>
          <a:xfrm>
            <a:off x="144000" y="766080"/>
            <a:ext cx="150804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Scaling error of a trended signal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46" name="CustomShape 11"/>
          <p:cNvSpPr/>
          <p:nvPr/>
        </p:nvSpPr>
        <p:spPr>
          <a:xfrm>
            <a:off x="144720" y="2854080"/>
            <a:ext cx="17953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Fail to represent signal with different amplitude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47" name="Picture 117" descr=""/>
          <p:cNvPicPr/>
          <p:nvPr/>
        </p:nvPicPr>
        <p:blipFill>
          <a:blip r:embed="rId3"/>
          <a:stretch/>
        </p:blipFill>
        <p:spPr>
          <a:xfrm>
            <a:off x="24480" y="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48" name="CustomShape 12"/>
          <p:cNvSpPr/>
          <p:nvPr/>
        </p:nvSpPr>
        <p:spPr>
          <a:xfrm>
            <a:off x="0" y="465840"/>
            <a:ext cx="176040" cy="608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3"/>
          <p:cNvSpPr/>
          <p:nvPr/>
        </p:nvSpPr>
        <p:spPr>
          <a:xfrm>
            <a:off x="5436000" y="1054080"/>
            <a:ext cx="467604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Compares the absolute signal change of an input signal with a threshold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50" name="Picture 206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SF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40400" y="1157760"/>
            <a:ext cx="5254920" cy="31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Picture 122" descr=""/>
          <p:cNvPicPr/>
          <p:nvPr/>
        </p:nvPicPr>
        <p:blipFill>
          <a:blip r:embed="rId1"/>
          <a:stretch/>
        </p:blipFill>
        <p:spPr>
          <a:xfrm>
            <a:off x="5545800" y="1439280"/>
            <a:ext cx="4169520" cy="3668400"/>
          </a:xfrm>
          <a:prstGeom prst="rect">
            <a:avLst/>
          </a:prstGeom>
          <a:ln>
            <a:noFill/>
          </a:ln>
        </p:spPr>
      </p:pic>
      <p:sp>
        <p:nvSpPr>
          <p:cNvPr id="254" name="Line 3"/>
          <p:cNvSpPr/>
          <p:nvPr/>
        </p:nvSpPr>
        <p:spPr>
          <a:xfrm flipH="1">
            <a:off x="7920000" y="3384000"/>
            <a:ext cx="1080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4"/>
          <p:cNvSpPr/>
          <p:nvPr/>
        </p:nvSpPr>
        <p:spPr>
          <a:xfrm flipH="1">
            <a:off x="7920000" y="3405600"/>
            <a:ext cx="1080360" cy="7704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"/>
          <p:cNvSpPr/>
          <p:nvPr/>
        </p:nvSpPr>
        <p:spPr>
          <a:xfrm>
            <a:off x="8424000" y="3107880"/>
            <a:ext cx="13633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Moving baseline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6264000" y="5112360"/>
            <a:ext cx="3091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58" name="Picture 127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59" name="CustomShape 7"/>
          <p:cNvSpPr/>
          <p:nvPr/>
        </p:nvSpPr>
        <p:spPr>
          <a:xfrm>
            <a:off x="191520" y="501840"/>
            <a:ext cx="104040" cy="608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Picture 129" descr=""/>
          <p:cNvPicPr/>
          <p:nvPr/>
        </p:nvPicPr>
        <p:blipFill>
          <a:blip r:embed="rId3"/>
          <a:stretch/>
        </p:blipFill>
        <p:spPr>
          <a:xfrm>
            <a:off x="1944720" y="1008360"/>
            <a:ext cx="2499120" cy="4559400"/>
          </a:xfrm>
          <a:prstGeom prst="rect">
            <a:avLst/>
          </a:prstGeom>
          <a:ln>
            <a:noFill/>
          </a:ln>
        </p:spPr>
      </p:pic>
      <p:sp>
        <p:nvSpPr>
          <p:cNvPr id="261" name="Line 8"/>
          <p:cNvSpPr/>
          <p:nvPr/>
        </p:nvSpPr>
        <p:spPr>
          <a:xfrm flipV="1">
            <a:off x="1440000" y="1656000"/>
            <a:ext cx="1008000" cy="864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9"/>
          <p:cNvSpPr/>
          <p:nvPr/>
        </p:nvSpPr>
        <p:spPr>
          <a:xfrm>
            <a:off x="1440000" y="2520000"/>
            <a:ext cx="1296000" cy="144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/>
          <p:cNvSpPr/>
          <p:nvPr/>
        </p:nvSpPr>
        <p:spPr>
          <a:xfrm>
            <a:off x="0" y="2244600"/>
            <a:ext cx="165132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Spike sequence generated by SF represents a trended signal well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64" name="Line 11"/>
          <p:cNvSpPr/>
          <p:nvPr/>
        </p:nvSpPr>
        <p:spPr>
          <a:xfrm flipH="1" flipV="1">
            <a:off x="7560000" y="1944000"/>
            <a:ext cx="432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2"/>
          <p:cNvSpPr/>
          <p:nvPr/>
        </p:nvSpPr>
        <p:spPr>
          <a:xfrm>
            <a:off x="7704000" y="2352600"/>
            <a:ext cx="1112040" cy="3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Only one parameter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66" name="CustomShape 13"/>
          <p:cNvSpPr/>
          <p:nvPr/>
        </p:nvSpPr>
        <p:spPr>
          <a:xfrm>
            <a:off x="5472000" y="1019880"/>
            <a:ext cx="4388040" cy="3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Uses the next available signal value and checks if the previous value (base) and an additional threshold is exceeded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267" name="Picture 223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sp>
        <p:nvSpPr>
          <p:cNvPr id="268" name="Line 14"/>
          <p:cNvSpPr/>
          <p:nvPr/>
        </p:nvSpPr>
        <p:spPr>
          <a:xfrm flipH="1" flipV="1">
            <a:off x="7560000" y="2016000"/>
            <a:ext cx="648000" cy="3366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15"/>
          <p:cNvSpPr/>
          <p:nvPr/>
        </p:nvSpPr>
        <p:spPr>
          <a:xfrm flipH="1" flipV="1">
            <a:off x="7848000" y="3024000"/>
            <a:ext cx="720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16"/>
          <p:cNvSpPr/>
          <p:nvPr/>
        </p:nvSpPr>
        <p:spPr>
          <a:xfrm flipH="1">
            <a:off x="7920000" y="3240000"/>
            <a:ext cx="648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MW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40400" y="1265760"/>
            <a:ext cx="5254920" cy="13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73" name="Picture 138" descr=""/>
          <p:cNvPicPr/>
          <p:nvPr/>
        </p:nvPicPr>
        <p:blipFill>
          <a:blip r:embed="rId1"/>
          <a:stretch/>
        </p:blipFill>
        <p:spPr>
          <a:xfrm>
            <a:off x="5365440" y="1402920"/>
            <a:ext cx="3162600" cy="366876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5616000" y="5076360"/>
            <a:ext cx="3091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75" name="Picture 140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335520" y="501840"/>
            <a:ext cx="104040" cy="608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142" descr=""/>
          <p:cNvPicPr/>
          <p:nvPr/>
        </p:nvPicPr>
        <p:blipFill>
          <a:blip r:embed="rId3"/>
          <a:stretch/>
        </p:blipFill>
        <p:spPr>
          <a:xfrm>
            <a:off x="2125440" y="1044720"/>
            <a:ext cx="2498400" cy="4558680"/>
          </a:xfrm>
          <a:prstGeom prst="rect">
            <a:avLst/>
          </a:prstGeom>
          <a:ln>
            <a:noFill/>
          </a:ln>
        </p:spPr>
      </p:pic>
      <p:sp>
        <p:nvSpPr>
          <p:cNvPr id="278" name="Line 5"/>
          <p:cNvSpPr/>
          <p:nvPr/>
        </p:nvSpPr>
        <p:spPr>
          <a:xfrm>
            <a:off x="1620000" y="3456000"/>
            <a:ext cx="1008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6"/>
          <p:cNvSpPr/>
          <p:nvPr/>
        </p:nvSpPr>
        <p:spPr>
          <a:xfrm>
            <a:off x="1620000" y="1368000"/>
            <a:ext cx="1224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"/>
          <p:cNvSpPr/>
          <p:nvPr/>
        </p:nvSpPr>
        <p:spPr>
          <a:xfrm>
            <a:off x="468720" y="1044720"/>
            <a:ext cx="10753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MW follows a trended and smooth signal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1" name="CustomShape 8"/>
          <p:cNvSpPr/>
          <p:nvPr/>
        </p:nvSpPr>
        <p:spPr>
          <a:xfrm>
            <a:off x="468720" y="3240000"/>
            <a:ext cx="12193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Noise and sharp peak are reduced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2" name="Line 9"/>
          <p:cNvSpPr/>
          <p:nvPr/>
        </p:nvSpPr>
        <p:spPr>
          <a:xfrm flipH="1">
            <a:off x="7488000" y="3348000"/>
            <a:ext cx="432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10"/>
          <p:cNvSpPr/>
          <p:nvPr/>
        </p:nvSpPr>
        <p:spPr>
          <a:xfrm flipH="1" flipV="1">
            <a:off x="7344000" y="2268000"/>
            <a:ext cx="576000" cy="108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1"/>
          <p:cNvSpPr/>
          <p:nvPr/>
        </p:nvSpPr>
        <p:spPr>
          <a:xfrm>
            <a:off x="7848720" y="3168720"/>
            <a:ext cx="14353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Moving baseline == moving average filter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5" name="Line 12"/>
          <p:cNvSpPr/>
          <p:nvPr/>
        </p:nvSpPr>
        <p:spPr>
          <a:xfrm flipH="1" flipV="1">
            <a:off x="6912000" y="1836000"/>
            <a:ext cx="648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3"/>
          <p:cNvSpPr/>
          <p:nvPr/>
        </p:nvSpPr>
        <p:spPr>
          <a:xfrm flipH="1" flipV="1">
            <a:off x="7344000" y="1764000"/>
            <a:ext cx="216360" cy="4323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4"/>
          <p:cNvSpPr/>
          <p:nvPr/>
        </p:nvSpPr>
        <p:spPr>
          <a:xfrm>
            <a:off x="7380000" y="2016000"/>
            <a:ext cx="10040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Take two parameters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8" name="CustomShape 15"/>
          <p:cNvSpPr/>
          <p:nvPr/>
        </p:nvSpPr>
        <p:spPr>
          <a:xfrm>
            <a:off x="5508720" y="1044720"/>
            <a:ext cx="31633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Uses a base which is defined by the mean of the previous signal in a time window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89" name="Picture 245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BSA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40400" y="1157760"/>
            <a:ext cx="525492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5760000" y="5112000"/>
            <a:ext cx="3091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93" name="Picture 157" descr=""/>
          <p:cNvPicPr/>
          <p:nvPr/>
        </p:nvPicPr>
        <p:blipFill>
          <a:blip r:embed="rId1"/>
          <a:stretch/>
        </p:blipFill>
        <p:spPr>
          <a:xfrm>
            <a:off x="5616000" y="1439280"/>
            <a:ext cx="3162960" cy="3668040"/>
          </a:xfrm>
          <a:prstGeom prst="rect">
            <a:avLst/>
          </a:prstGeom>
          <a:ln>
            <a:noFill/>
          </a:ln>
        </p:spPr>
      </p:pic>
      <p:pic>
        <p:nvPicPr>
          <p:cNvPr id="294" name="Picture 158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055520" y="498960"/>
            <a:ext cx="104040" cy="608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5"/>
          <p:cNvSpPr/>
          <p:nvPr/>
        </p:nvSpPr>
        <p:spPr>
          <a:xfrm flipH="1" flipV="1">
            <a:off x="6840000" y="1800000"/>
            <a:ext cx="216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6"/>
          <p:cNvSpPr/>
          <p:nvPr/>
        </p:nvSpPr>
        <p:spPr>
          <a:xfrm flipV="1">
            <a:off x="7056000" y="1800000"/>
            <a:ext cx="216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"/>
          <p:cNvSpPr/>
          <p:nvPr/>
        </p:nvSpPr>
        <p:spPr>
          <a:xfrm>
            <a:off x="7562520" y="2088000"/>
            <a:ext cx="10040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Take two parameters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99" name="Line 8"/>
          <p:cNvSpPr/>
          <p:nvPr/>
        </p:nvSpPr>
        <p:spPr>
          <a:xfrm flipH="1">
            <a:off x="7848000" y="3024000"/>
            <a:ext cx="288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9"/>
          <p:cNvSpPr/>
          <p:nvPr/>
        </p:nvSpPr>
        <p:spPr>
          <a:xfrm flipH="1">
            <a:off x="7848000" y="3024000"/>
            <a:ext cx="288000" cy="504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0"/>
          <p:cNvSpPr/>
          <p:nvPr/>
        </p:nvSpPr>
        <p:spPr>
          <a:xfrm>
            <a:off x="7848000" y="2628000"/>
            <a:ext cx="1256760" cy="7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At each timstamp an error is calculated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02" name="Line 11"/>
          <p:cNvSpPr/>
          <p:nvPr/>
        </p:nvSpPr>
        <p:spPr>
          <a:xfrm flipH="1" flipV="1">
            <a:off x="6696000" y="3960000"/>
            <a:ext cx="1080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2"/>
          <p:cNvSpPr/>
          <p:nvPr/>
        </p:nvSpPr>
        <p:spPr>
          <a:xfrm>
            <a:off x="7632000" y="3780720"/>
            <a:ext cx="12200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Produce unipolar events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04" name="Picture 168" descr=""/>
          <p:cNvPicPr/>
          <p:nvPr/>
        </p:nvPicPr>
        <p:blipFill>
          <a:blip r:embed="rId3"/>
          <a:stretch/>
        </p:blipFill>
        <p:spPr>
          <a:xfrm>
            <a:off x="2126160" y="1045080"/>
            <a:ext cx="2497680" cy="4557960"/>
          </a:xfrm>
          <a:prstGeom prst="rect">
            <a:avLst/>
          </a:prstGeom>
          <a:ln>
            <a:noFill/>
          </a:ln>
        </p:spPr>
      </p:pic>
      <p:sp>
        <p:nvSpPr>
          <p:cNvPr id="305" name="Line 13"/>
          <p:cNvSpPr/>
          <p:nvPr/>
        </p:nvSpPr>
        <p:spPr>
          <a:xfrm flipV="1">
            <a:off x="1366200" y="1224000"/>
            <a:ext cx="18738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14"/>
          <p:cNvSpPr/>
          <p:nvPr/>
        </p:nvSpPr>
        <p:spPr>
          <a:xfrm>
            <a:off x="1296000" y="3456000"/>
            <a:ext cx="1944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5"/>
          <p:cNvSpPr/>
          <p:nvPr/>
        </p:nvSpPr>
        <p:spPr>
          <a:xfrm>
            <a:off x="72000" y="1272960"/>
            <a:ext cx="1292040" cy="7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Error at high platea with poorly scaled coefficient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08" name="CustomShape 16"/>
          <p:cNvSpPr/>
          <p:nvPr/>
        </p:nvSpPr>
        <p:spPr>
          <a:xfrm>
            <a:off x="72000" y="3036960"/>
            <a:ext cx="1292040" cy="7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High plateau error disapears with well-scaled coefficients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09" name="CustomShape 17"/>
          <p:cNvSpPr/>
          <p:nvPr/>
        </p:nvSpPr>
        <p:spPr>
          <a:xfrm>
            <a:off x="5508000" y="1080000"/>
            <a:ext cx="363204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Makes the decision to spike comparing an errors measure to a threshold, but can only process inputs of a specific range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0" name="Line 18"/>
          <p:cNvSpPr/>
          <p:nvPr/>
        </p:nvSpPr>
        <p:spPr>
          <a:xfrm flipH="1" flipV="1">
            <a:off x="6840000" y="1872000"/>
            <a:ext cx="936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19"/>
          <p:cNvSpPr/>
          <p:nvPr/>
        </p:nvSpPr>
        <p:spPr>
          <a:xfrm flipH="1" flipV="1">
            <a:off x="7272000" y="1800000"/>
            <a:ext cx="504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20"/>
          <p:cNvSpPr/>
          <p:nvPr/>
        </p:nvSpPr>
        <p:spPr>
          <a:xfrm flipH="1">
            <a:off x="7632000" y="2808000"/>
            <a:ext cx="360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21"/>
          <p:cNvSpPr/>
          <p:nvPr/>
        </p:nvSpPr>
        <p:spPr>
          <a:xfrm flipH="1">
            <a:off x="7848000" y="2808000"/>
            <a:ext cx="144000" cy="64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Picture 270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504000" y="-61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125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165" name="Picture 126" descr=""/>
          <p:cNvPicPr/>
          <p:nvPr/>
        </p:nvPicPr>
        <p:blipFill>
          <a:blip r:embed="rId2"/>
          <a:stretch/>
        </p:blipFill>
        <p:spPr>
          <a:xfrm>
            <a:off x="107280" y="216000"/>
            <a:ext cx="8315640" cy="214056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72000" y="2700000"/>
            <a:ext cx="4678920" cy="17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00"/>
              </a:lnSpc>
            </a:pPr>
            <a:r>
              <a:rPr b="1" lang="en-AU" sz="3600" spc="-1" strike="noStrike">
                <a:solidFill>
                  <a:srgbClr val="fe7073"/>
                </a:solidFill>
                <a:latin typeface="Arial Black"/>
                <a:ea typeface="DejaVu Sans"/>
              </a:rPr>
              <a:t>Why we chose this paper?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320000" y="2736000"/>
            <a:ext cx="5542920" cy="17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00"/>
              </a:lnSpc>
            </a:pPr>
            <a:r>
              <a:rPr b="1" lang="en-AU" sz="3600" spc="-1" strike="noStrike">
                <a:solidFill>
                  <a:srgbClr val="fe7073"/>
                </a:solidFill>
                <a:latin typeface="Arial Black"/>
                <a:ea typeface="DejaVu Sans"/>
              </a:rPr>
              <a:t>Why this paper is important?</a:t>
            </a:r>
            <a:endParaRPr b="0" lang="en-AU" sz="3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-396000" y="-205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18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Observations on Biological Plausibility for Temporal Coding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16" name="Picture 272" descr=""/>
          <p:cNvPicPr/>
          <p:nvPr/>
        </p:nvPicPr>
        <p:blipFill>
          <a:blip r:embed="rId1"/>
          <a:stretch/>
        </p:blipFill>
        <p:spPr>
          <a:xfrm>
            <a:off x="475200" y="1224000"/>
            <a:ext cx="8738640" cy="3885840"/>
          </a:xfrm>
          <a:prstGeom prst="rect">
            <a:avLst/>
          </a:prstGeom>
          <a:ln>
            <a:noFill/>
          </a:ln>
        </p:spPr>
      </p:pic>
      <p:pic>
        <p:nvPicPr>
          <p:cNvPr id="317" name="Picture 27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177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4040" cy="527544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"/>
          <p:cNvSpPr/>
          <p:nvPr/>
        </p:nvSpPr>
        <p:spPr>
          <a:xfrm>
            <a:off x="504000" y="-61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3312000" y="2304000"/>
            <a:ext cx="2444040" cy="136404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Picture 278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Correlation and Synchrony 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324" name="Picture 182" descr=""/>
          <p:cNvPicPr/>
          <p:nvPr/>
        </p:nvPicPr>
        <p:blipFill>
          <a:blip r:embed="rId1"/>
          <a:stretch/>
        </p:blipFill>
        <p:spPr>
          <a:xfrm>
            <a:off x="2628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469800" y="491760"/>
            <a:ext cx="136440" cy="860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"/>
          <p:cNvSpPr/>
          <p:nvPr/>
        </p:nvSpPr>
        <p:spPr>
          <a:xfrm>
            <a:off x="4825440" y="5254200"/>
            <a:ext cx="3739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https://lcnwww.epfl.ch/gerstner/SPNM/node8.html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27" name="Picture 185" descr=""/>
          <p:cNvPicPr/>
          <p:nvPr/>
        </p:nvPicPr>
        <p:blipFill>
          <a:blip r:embed="rId2"/>
          <a:stretch/>
        </p:blipFill>
        <p:spPr>
          <a:xfrm>
            <a:off x="4464000" y="1188000"/>
            <a:ext cx="4482720" cy="4082760"/>
          </a:xfrm>
          <a:prstGeom prst="rect">
            <a:avLst/>
          </a:prstGeom>
          <a:ln>
            <a:noFill/>
          </a:ln>
        </p:spPr>
      </p:pic>
      <p:sp>
        <p:nvSpPr>
          <p:cNvPr id="328" name="Line 4"/>
          <p:cNvSpPr/>
          <p:nvPr/>
        </p:nvSpPr>
        <p:spPr>
          <a:xfrm flipH="1" flipV="1">
            <a:off x="8028000" y="1944000"/>
            <a:ext cx="1008000" cy="4694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8604000" y="2413440"/>
            <a:ext cx="114876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‘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Belonging together’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4205160" y="1728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4205160" y="2088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4205160" y="2448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N3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4205160" y="2844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205160" y="3204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N5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4205160" y="3636000"/>
            <a:ext cx="57132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N6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36" name="Picture 194" descr=""/>
          <p:cNvPicPr/>
          <p:nvPr/>
        </p:nvPicPr>
        <p:blipFill>
          <a:blip r:embed="rId3"/>
          <a:stretch/>
        </p:blipFill>
        <p:spPr>
          <a:xfrm>
            <a:off x="504000" y="1461600"/>
            <a:ext cx="3668760" cy="3349440"/>
          </a:xfrm>
          <a:prstGeom prst="rect">
            <a:avLst/>
          </a:prstGeom>
          <a:ln>
            <a:noFill/>
          </a:ln>
        </p:spPr>
      </p:pic>
      <p:sp>
        <p:nvSpPr>
          <p:cNvPr id="337" name="CustomShape 12"/>
          <p:cNvSpPr/>
          <p:nvPr/>
        </p:nvSpPr>
        <p:spPr>
          <a:xfrm>
            <a:off x="757440" y="5074200"/>
            <a:ext cx="3739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http://www.scholarpedia.org/article/Measures_of_spike_train_synchrony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38" name="Picture 294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sp>
        <p:nvSpPr>
          <p:cNvPr id="339" name="Line 13"/>
          <p:cNvSpPr/>
          <p:nvPr/>
        </p:nvSpPr>
        <p:spPr>
          <a:xfrm flipH="1" flipV="1">
            <a:off x="8064000" y="2340000"/>
            <a:ext cx="792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04000" y="-25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Correlation and Synchrony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341" name="Picture 197" descr=""/>
          <p:cNvPicPr/>
          <p:nvPr/>
        </p:nvPicPr>
        <p:blipFill>
          <a:blip r:embed="rId1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479520" y="491760"/>
            <a:ext cx="136440" cy="860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2304000" y="5230440"/>
            <a:ext cx="633276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Tchumatchenko el al. 2011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Spike Correlations – What Can They Tell About Synchrony?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44" name="Picture 200" descr=""/>
          <p:cNvPicPr/>
          <p:nvPr/>
        </p:nvPicPr>
        <p:blipFill>
          <a:blip r:embed="rId2"/>
          <a:stretch/>
        </p:blipFill>
        <p:spPr>
          <a:xfrm>
            <a:off x="1767960" y="1009440"/>
            <a:ext cx="6364800" cy="4171320"/>
          </a:xfrm>
          <a:prstGeom prst="rect">
            <a:avLst/>
          </a:prstGeom>
          <a:ln>
            <a:noFill/>
          </a:ln>
        </p:spPr>
      </p:pic>
      <p:sp>
        <p:nvSpPr>
          <p:cNvPr id="345" name="Line 4"/>
          <p:cNvSpPr/>
          <p:nvPr/>
        </p:nvSpPr>
        <p:spPr>
          <a:xfrm flipH="1">
            <a:off x="6624000" y="2232000"/>
            <a:ext cx="1944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8136000" y="1620360"/>
            <a:ext cx="1869480" cy="82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ce181e"/>
                </a:solidFill>
                <a:latin typeface="Arial"/>
                <a:ea typeface="DejaVu Sans"/>
              </a:rPr>
              <a:t>spike groups with a relative short ISI represent specific input patterns</a:t>
            </a:r>
            <a:endParaRPr b="0" lang="en-AU" sz="1300" spc="-1" strike="noStrike">
              <a:latin typeface="Arial"/>
            </a:endParaRPr>
          </a:p>
        </p:txBody>
      </p:sp>
      <p:pic>
        <p:nvPicPr>
          <p:cNvPr id="347" name="Picture 303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96000" y="-205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18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Sparse distributed representations (Sparse Coding)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49" name="Picture 204" descr=""/>
          <p:cNvPicPr/>
          <p:nvPr/>
        </p:nvPicPr>
        <p:blipFill>
          <a:blip r:embed="rId1"/>
          <a:stretch/>
        </p:blipFill>
        <p:spPr>
          <a:xfrm>
            <a:off x="2628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469800" y="491760"/>
            <a:ext cx="136440" cy="8604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Picture 206" descr=""/>
          <p:cNvPicPr/>
          <p:nvPr/>
        </p:nvPicPr>
        <p:blipFill>
          <a:blip r:embed="rId2"/>
          <a:stretch/>
        </p:blipFill>
        <p:spPr>
          <a:xfrm>
            <a:off x="1080000" y="1584000"/>
            <a:ext cx="7777800" cy="342504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3421080" y="5336640"/>
            <a:ext cx="3739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Olshausen el at. 2004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Sparse coding of sensory inputs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3" name="Line 4"/>
          <p:cNvSpPr/>
          <p:nvPr/>
        </p:nvSpPr>
        <p:spPr>
          <a:xfrm>
            <a:off x="864000" y="1512000"/>
            <a:ext cx="216000" cy="136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5"/>
          <p:cNvSpPr/>
          <p:nvPr/>
        </p:nvSpPr>
        <p:spPr>
          <a:xfrm>
            <a:off x="2232000" y="979560"/>
            <a:ext cx="2876760" cy="5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In the extreme case, only one single neuron is</a:t>
            </a:r>
            <a:endParaRPr b="0" lang="en-AU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active at any given time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355" name="Picture 311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sp>
        <p:nvSpPr>
          <p:cNvPr id="356" name="Line 6"/>
          <p:cNvSpPr/>
          <p:nvPr/>
        </p:nvSpPr>
        <p:spPr>
          <a:xfrm flipH="1">
            <a:off x="3960000" y="1440000"/>
            <a:ext cx="216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4000" y="1323000"/>
            <a:ext cx="9070200" cy="37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Picture 2" descr=""/>
          <p:cNvPicPr/>
          <p:nvPr/>
        </p:nvPicPr>
        <p:blipFill>
          <a:blip r:embed="rId1"/>
          <a:stretch/>
        </p:blipFill>
        <p:spPr>
          <a:xfrm>
            <a:off x="420120" y="792000"/>
            <a:ext cx="9152280" cy="4678560"/>
          </a:xfrm>
          <a:prstGeom prst="rect">
            <a:avLst/>
          </a:prstGeom>
          <a:ln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6132240" y="2520360"/>
            <a:ext cx="3525840" cy="136656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Picture 316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000" y="22608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HSA Encoding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20120" y="1008000"/>
            <a:ext cx="856584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reverse convolution of the stimulus.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 is found by minimizing mean square error between estimated stimulus and reconstructed stimulus. 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63" name="Picture 4" descr=""/>
          <p:cNvPicPr/>
          <p:nvPr/>
        </p:nvPicPr>
        <p:blipFill>
          <a:blip r:embed="rId1"/>
          <a:stretch/>
        </p:blipFill>
        <p:spPr>
          <a:xfrm>
            <a:off x="5619960" y="1827000"/>
            <a:ext cx="4458240" cy="3840840"/>
          </a:xfrm>
          <a:prstGeom prst="rect">
            <a:avLst/>
          </a:prstGeom>
          <a:ln>
            <a:noFill/>
          </a:ln>
        </p:spPr>
      </p:pic>
      <p:sp>
        <p:nvSpPr>
          <p:cNvPr id="364" name="CustomShape 3"/>
          <p:cNvSpPr/>
          <p:nvPr/>
        </p:nvSpPr>
        <p:spPr>
          <a:xfrm flipV="1">
            <a:off x="3864240" y="2518200"/>
            <a:ext cx="2097720" cy="6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"/>
          <p:cNvSpPr/>
          <p:nvPr/>
        </p:nvSpPr>
        <p:spPr>
          <a:xfrm>
            <a:off x="672120" y="2268360"/>
            <a:ext cx="369360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of  shifted input with impulse response of filter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3192120" y="3528360"/>
            <a:ext cx="2517480" cy="12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6"/>
          <p:cNvSpPr/>
          <p:nvPr/>
        </p:nvSpPr>
        <p:spPr>
          <a:xfrm>
            <a:off x="335880" y="3213360"/>
            <a:ext cx="26856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Spike will be emitted wherever shifted input is greater than impulse response of filter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68" name="Picture 324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369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70" name="CustomShape 7"/>
          <p:cNvSpPr/>
          <p:nvPr/>
        </p:nvSpPr>
        <p:spPr>
          <a:xfrm>
            <a:off x="900360" y="504000"/>
            <a:ext cx="105840" cy="6984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68360" y="-21600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Sine Wave Example for HSA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/>
          <a:stretch/>
        </p:blipFill>
        <p:spPr>
          <a:xfrm>
            <a:off x="1535040" y="777960"/>
            <a:ext cx="6633720" cy="4283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2220840" y="5045040"/>
            <a:ext cx="685548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Schrauwen et al. (2003) “BSA, a Fast and Accurate Spike Encoding Scheme”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74" name="Picture 330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375" name="Picture 90" descr=""/>
          <p:cNvPicPr/>
          <p:nvPr/>
        </p:nvPicPr>
        <p:blipFill>
          <a:blip r:embed="rId3"/>
          <a:stretch/>
        </p:blipFill>
        <p:spPr>
          <a:xfrm>
            <a:off x="36720" y="3672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900720" y="504360"/>
            <a:ext cx="105840" cy="6984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04000" y="22608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GA Gamma Encoding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252000" y="1134000"/>
            <a:ext cx="9070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based framework for encoding brain data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79" name="Picture 5" descr=""/>
          <p:cNvPicPr/>
          <p:nvPr/>
        </p:nvPicPr>
        <p:blipFill>
          <a:blip r:embed="rId1"/>
          <a:stretch/>
        </p:blipFill>
        <p:spPr>
          <a:xfrm>
            <a:off x="2604240" y="1512000"/>
            <a:ext cx="3693600" cy="1845720"/>
          </a:xfrm>
          <a:prstGeom prst="rect">
            <a:avLst/>
          </a:prstGeom>
          <a:ln>
            <a:noFill/>
          </a:ln>
        </p:spPr>
      </p:pic>
      <p:sp>
        <p:nvSpPr>
          <p:cNvPr id="380" name="CustomShape 3"/>
          <p:cNvSpPr/>
          <p:nvPr/>
        </p:nvSpPr>
        <p:spPr>
          <a:xfrm>
            <a:off x="839880" y="3528360"/>
            <a:ext cx="797796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 = Observed Signal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S(hat) = Predicted signal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B Ԑ {0,1}^t over time t   (Binary Constraint for spikes)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= Maximum number of spikes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Θ = Parameter to be optimised as part of the prediction model S(B,θ)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problem is solved by mixed integer Genetic Algorithm solver.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81" name="Picture 337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382" name="Picture 90" descr=""/>
          <p:cNvPicPr/>
          <p:nvPr/>
        </p:nvPicPr>
        <p:blipFill>
          <a:blip r:embed="rId3"/>
          <a:stretch/>
        </p:blipFill>
        <p:spPr>
          <a:xfrm>
            <a:off x="36720" y="3672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383" name="CustomShape 4"/>
          <p:cNvSpPr/>
          <p:nvPr/>
        </p:nvSpPr>
        <p:spPr>
          <a:xfrm>
            <a:off x="1188720" y="504360"/>
            <a:ext cx="213840" cy="6984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8" descr=""/>
          <p:cNvPicPr/>
          <p:nvPr/>
        </p:nvPicPr>
        <p:blipFill>
          <a:blip r:embed="rId4"/>
          <a:stretch/>
        </p:blipFill>
        <p:spPr>
          <a:xfrm>
            <a:off x="5802480" y="2073240"/>
            <a:ext cx="2094840" cy="380160"/>
          </a:xfrm>
          <a:prstGeom prst="rect">
            <a:avLst/>
          </a:prstGeom>
          <a:ln>
            <a:noFill/>
          </a:ln>
        </p:spPr>
      </p:pic>
      <p:sp>
        <p:nvSpPr>
          <p:cNvPr id="385" name="CustomShape 5"/>
          <p:cNvSpPr/>
          <p:nvPr/>
        </p:nvSpPr>
        <p:spPr>
          <a:xfrm>
            <a:off x="7859880" y="1996920"/>
            <a:ext cx="22201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BOLD (Blood Oxygen Level Dependent) Signal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86" name="Picture 10" descr=""/>
          <p:cNvPicPr/>
          <p:nvPr/>
        </p:nvPicPr>
        <p:blipFill>
          <a:blip r:embed="rId5"/>
          <a:stretch/>
        </p:blipFill>
        <p:spPr>
          <a:xfrm>
            <a:off x="6183360" y="3063960"/>
            <a:ext cx="3088080" cy="837360"/>
          </a:xfrm>
          <a:prstGeom prst="rect">
            <a:avLst/>
          </a:prstGeom>
          <a:ln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6792840" y="2835360"/>
            <a:ext cx="837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where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" y="8208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ts val="6500"/>
              </a:lnSpc>
            </a:pPr>
            <a:r>
              <a:rPr b="1" lang="en-AU" sz="2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Comparison of GA Gamma, Temporal Contrast and BSA for fMRI data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389" name="Picture 2" descr=""/>
          <p:cNvPicPr/>
          <p:nvPr/>
        </p:nvPicPr>
        <p:blipFill>
          <a:blip r:embed="rId1"/>
          <a:stretch/>
        </p:blipFill>
        <p:spPr>
          <a:xfrm>
            <a:off x="21960" y="1159560"/>
            <a:ext cx="9804240" cy="368928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163440" y="4788360"/>
            <a:ext cx="840240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Sengupta et al. (2015) “Framework for Knowledge Driven Optimisation Based Data Encoding for Brain Data Modelling Using Spiking Neural Network Architecture”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91" name="Picture 34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84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4040" cy="52754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504000" y="-6192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2160000" y="144000"/>
            <a:ext cx="5324040" cy="136404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Picture 13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68360" y="625320"/>
            <a:ext cx="906948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Open Questions 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504000" y="1722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Simpler spike encoder for simple tasks v/s complex spike encoder for complex tasks</a:t>
            </a:r>
            <a:endParaRPr b="0" lang="en-AU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the focus be on advanced spike encoding or learning algorithms?</a:t>
            </a:r>
            <a:endParaRPr b="0" lang="en-AU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a spike encoder replicate biology or be inspired by biology?</a:t>
            </a:r>
            <a:endParaRPr b="0" lang="en-AU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some aspects which we can compromise/sacrifice while selecting a spike encoder?</a:t>
            </a:r>
            <a:endParaRPr b="0" lang="en-AU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essential criteria for selecting a spike encoding method?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94" name="Picture 346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Count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74" name="Picture 89" descr=""/>
          <p:cNvPicPr/>
          <p:nvPr/>
        </p:nvPicPr>
        <p:blipFill>
          <a:blip r:embed="rId1"/>
          <a:srcRect l="0" t="534" r="0" b="0"/>
          <a:stretch/>
        </p:blipFill>
        <p:spPr>
          <a:xfrm>
            <a:off x="1296000" y="1267560"/>
            <a:ext cx="7914600" cy="3987000"/>
          </a:xfrm>
          <a:prstGeom prst="rect">
            <a:avLst/>
          </a:prstGeom>
          <a:ln>
            <a:noFill/>
          </a:ln>
        </p:spPr>
      </p:pic>
      <p:pic>
        <p:nvPicPr>
          <p:cNvPr id="175" name="Picture 90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324720" y="149760"/>
            <a:ext cx="2120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Picture 138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Density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79" name="Picture 93" descr=""/>
          <p:cNvPicPr/>
          <p:nvPr/>
        </p:nvPicPr>
        <p:blipFill>
          <a:blip r:embed="rId1"/>
          <a:stretch/>
        </p:blipFill>
        <p:spPr>
          <a:xfrm>
            <a:off x="1152000" y="1353600"/>
            <a:ext cx="7986240" cy="4044600"/>
          </a:xfrm>
          <a:prstGeom prst="rect">
            <a:avLst/>
          </a:prstGeom>
          <a:ln>
            <a:noFill/>
          </a:ln>
        </p:spPr>
      </p:pic>
      <p:pic>
        <p:nvPicPr>
          <p:cNvPr id="180" name="Picture 94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551520" y="149760"/>
            <a:ext cx="2480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43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Population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84" name="Picture 97" descr=""/>
          <p:cNvPicPr/>
          <p:nvPr/>
        </p:nvPicPr>
        <p:blipFill>
          <a:blip r:embed="rId1"/>
          <a:stretch/>
        </p:blipFill>
        <p:spPr>
          <a:xfrm>
            <a:off x="1228320" y="1462320"/>
            <a:ext cx="7913880" cy="4007880"/>
          </a:xfrm>
          <a:prstGeom prst="rect">
            <a:avLst/>
          </a:prstGeom>
          <a:ln>
            <a:noFill/>
          </a:ln>
        </p:spPr>
      </p:pic>
      <p:pic>
        <p:nvPicPr>
          <p:cNvPr id="185" name="Picture 98" descr=""/>
          <p:cNvPicPr/>
          <p:nvPr/>
        </p:nvPicPr>
        <p:blipFill>
          <a:blip r:embed="rId2"/>
          <a:stretch/>
        </p:blipFill>
        <p:spPr>
          <a:xfrm>
            <a:off x="2628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93800" y="149760"/>
            <a:ext cx="3182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48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642240" y="792000"/>
            <a:ext cx="8716320" cy="438984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4104720" y="3826080"/>
            <a:ext cx="4533840" cy="157248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" name="Picture 151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7880" y="0"/>
            <a:ext cx="90702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TTFS Coding</a:t>
            </a:r>
            <a:endParaRPr b="0" lang="en-AU" sz="5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512000" y="945000"/>
            <a:ext cx="68018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504000" y="1035000"/>
            <a:ext cx="890208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Encodes information using time difference between stimulus onset and the first spike of neuron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human tactile system and retinal pathway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194" name="Picture 6" descr=""/>
          <p:cNvPicPr/>
          <p:nvPr/>
        </p:nvPicPr>
        <p:blipFill>
          <a:blip r:embed="rId1"/>
          <a:stretch/>
        </p:blipFill>
        <p:spPr>
          <a:xfrm>
            <a:off x="2016000" y="2498760"/>
            <a:ext cx="5205960" cy="2809080"/>
          </a:xfrm>
          <a:prstGeom prst="rect">
            <a:avLst/>
          </a:prstGeom>
          <a:ln>
            <a:noFill/>
          </a:ln>
        </p:spPr>
      </p:pic>
      <p:pic>
        <p:nvPicPr>
          <p:cNvPr id="195" name="Picture 156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196" name="Picture 90" descr=""/>
          <p:cNvPicPr/>
          <p:nvPr/>
        </p:nvPicPr>
        <p:blipFill>
          <a:blip r:embed="rId3"/>
          <a:stretch/>
        </p:blipFill>
        <p:spPr>
          <a:xfrm>
            <a:off x="36000" y="3600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720000" y="774000"/>
            <a:ext cx="1418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058120" y="227880"/>
            <a:ext cx="5961600" cy="82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Rank Order 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92240" y="1134000"/>
            <a:ext cx="713808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Based on firing order of a population of neurons with respect to a global reference.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Retinal Ganglion Cells (RGC) for encoding spatial information in visual scenes. *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200" name="Picture 3" descr=""/>
          <p:cNvPicPr/>
          <p:nvPr/>
        </p:nvPicPr>
        <p:blipFill>
          <a:blip r:embed="rId1"/>
          <a:stretch/>
        </p:blipFill>
        <p:spPr>
          <a:xfrm>
            <a:off x="2754360" y="2682720"/>
            <a:ext cx="4390560" cy="2472480"/>
          </a:xfrm>
          <a:prstGeom prst="rect">
            <a:avLst/>
          </a:prstGeom>
          <a:ln>
            <a:noFill/>
          </a:ln>
        </p:spPr>
      </p:pic>
      <p:pic>
        <p:nvPicPr>
          <p:cNvPr id="201" name="Picture 162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9040" cy="883440"/>
          </a:xfrm>
          <a:prstGeom prst="rect">
            <a:avLst/>
          </a:prstGeom>
          <a:ln>
            <a:noFill/>
          </a:ln>
        </p:spPr>
      </p:pic>
      <p:pic>
        <p:nvPicPr>
          <p:cNvPr id="202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560" cy="81180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576360" y="774360"/>
            <a:ext cx="141840" cy="5796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392040" y="5121360"/>
            <a:ext cx="94482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Portelli et al. (2016), “Rank Order Coding : a Retinal Information Decoding Strategy Revealed by Large-Scale Multielectrode Array Retinal Recordings” </a:t>
            </a:r>
            <a:endParaRPr b="0" lang="en-AU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9008</TotalTime>
  <Application>LibreOffice/6.0.7.3$Linux_X86_64 LibreOffice_project/00m0$Build-3</Application>
  <Words>957</Words>
  <Paragraphs>147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2020-10-09T11:51:22Z</dcterms:created>
  <dc:creator/>
  <dc:description/>
  <dc:language>en-AU</dc:language>
  <cp:lastModifiedBy/>
  <dcterms:modified xsi:type="dcterms:W3CDTF">2021-11-10T11:31:34Z</dcterms:modified>
  <cp:revision>170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